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0" r:id="rId8"/>
    <p:sldId id="263" r:id="rId9"/>
  </p:sldIdLst>
  <p:sldSz cx="9144000" cy="6858000" type="screen4x3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60" d="100"/>
          <a:sy n="60" d="100"/>
        </p:scale>
        <p:origin x="-1434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bs-Latn-BA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bs-Latn-BA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bs-Latn-B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AF4E1B-2C62-44D8-A299-FF9BCA36DD69}" type="datetimeFigureOut">
              <a:rPr lang="sr-Latn-CS" smtClean="0"/>
              <a:pPr/>
              <a:t>29.12.2013</a:t>
            </a:fld>
            <a:endParaRPr lang="bs-Latn-B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bs-Latn-B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3C5A7-22E4-427C-9D4F-E73CD5247D87}" type="slidenum">
              <a:rPr lang="bs-Latn-BA" smtClean="0"/>
              <a:pPr/>
              <a:t>‹#›</a:t>
            </a:fld>
            <a:endParaRPr lang="bs-Latn-B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5702" y="2857496"/>
            <a:ext cx="8815454" cy="2100276"/>
          </a:xfrm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prstTxWarp prst="textArchUp">
              <a:avLst/>
            </a:prstTxWarp>
            <a:noAutofit/>
          </a:bodyPr>
          <a:lstStyle/>
          <a:p>
            <a:r>
              <a:rPr lang="bs-Latn-BA" sz="6600" spc="-15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MULTIMEDIJALNI CODECI</a:t>
            </a:r>
            <a:endParaRPr lang="bs-Latn-BA" sz="6600" spc="-15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57290" y="3000372"/>
            <a:ext cx="6400800" cy="900122"/>
          </a:xfrm>
        </p:spPr>
        <p:txBody>
          <a:bodyPr>
            <a:prstTxWarp prst="textArchDown">
              <a:avLst/>
            </a:prstTxWarp>
          </a:bodyPr>
          <a:lstStyle/>
          <a:p>
            <a:r>
              <a:rPr lang="bs-Latn-BA" i="1" dirty="0" smtClean="0"/>
              <a:t>Ermina Islamović</a:t>
            </a:r>
            <a:endParaRPr lang="bs-Latn-BA" i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3174" y="285728"/>
            <a:ext cx="3553858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DEFINICIJA</a:t>
            </a:r>
            <a:endParaRPr lang="bs-Latn-BA" sz="6000" dirty="0">
              <a:solidFill>
                <a:schemeClr val="bg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00034" y="1571612"/>
            <a:ext cx="585791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Coder-decoder</a:t>
            </a:r>
          </a:p>
          <a:p>
            <a:pPr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Kodiranje toka podataka</a:t>
            </a:r>
          </a:p>
        </p:txBody>
      </p:sp>
      <p:sp>
        <p:nvSpPr>
          <p:cNvPr id="5" name="Rectangle 4"/>
          <p:cNvSpPr/>
          <p:nvPr/>
        </p:nvSpPr>
        <p:spPr>
          <a:xfrm>
            <a:off x="500034" y="3214686"/>
            <a:ext cx="8001056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smtClean="0">
                <a:solidFill>
                  <a:prstClr val="white"/>
                </a:solidFill>
              </a:rPr>
              <a:t>Protok </a:t>
            </a:r>
            <a:r>
              <a:rPr lang="bs-Latn-BA" sz="3200" smtClean="0">
                <a:solidFill>
                  <a:prstClr val="white"/>
                </a:solidFill>
              </a:rPr>
              <a:t>multimedijalnih </a:t>
            </a:r>
            <a:r>
              <a:rPr lang="bs-Latn-BA" sz="3200" dirty="0" smtClean="0">
                <a:solidFill>
                  <a:prstClr val="white"/>
                </a:solidFill>
              </a:rPr>
              <a:t>zapisa</a:t>
            </a:r>
          </a:p>
          <a:p>
            <a:pPr marL="342900" lvl="0" indent="-342900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prstClr val="white"/>
                </a:solidFill>
              </a:rPr>
              <a:t>Obrada video zapisa</a:t>
            </a:r>
          </a:p>
        </p:txBody>
      </p:sp>
      <p:sp>
        <p:nvSpPr>
          <p:cNvPr id="6" name="Rectangle 5"/>
          <p:cNvSpPr/>
          <p:nvPr/>
        </p:nvSpPr>
        <p:spPr>
          <a:xfrm>
            <a:off x="500034" y="5143512"/>
            <a:ext cx="6105967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Čitanje i pohranjivanje AV fajlova </a:t>
            </a:r>
            <a:endParaRPr lang="bs-Latn-BA" sz="3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643174" y="285728"/>
            <a:ext cx="367504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HISTORIJAT</a:t>
            </a:r>
            <a:endParaRPr lang="bs-Latn-BA" sz="6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57158" y="1357298"/>
            <a:ext cx="8572560" cy="17666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bs-Latn-BA" sz="3200" dirty="0" smtClean="0">
                <a:solidFill>
                  <a:schemeClr val="bg1"/>
                </a:solidFill>
              </a:rPr>
              <a:t>1980-te – COST 211/H.120 standard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dobra rezolucija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loš kvalitet</a:t>
            </a:r>
          </a:p>
        </p:txBody>
      </p:sp>
      <p:sp>
        <p:nvSpPr>
          <p:cNvPr id="6" name="Rectangle 5"/>
          <p:cNvSpPr/>
          <p:nvPr/>
        </p:nvSpPr>
        <p:spPr>
          <a:xfrm>
            <a:off x="357158" y="3071810"/>
            <a:ext cx="6929486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“Block-based” codeci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jedan pixel = jedan bit</a:t>
            </a:r>
          </a:p>
        </p:txBody>
      </p:sp>
      <p:sp>
        <p:nvSpPr>
          <p:cNvPr id="7" name="Rectangle 6"/>
          <p:cNvSpPr/>
          <p:nvPr/>
        </p:nvSpPr>
        <p:spPr>
          <a:xfrm>
            <a:off x="357158" y="4357694"/>
            <a:ext cx="8572528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1990-te – MPEG-1 codec (1.2 – 1.5 Mbit/s)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veća kompresija</a:t>
            </a:r>
          </a:p>
        </p:txBody>
      </p:sp>
      <p:sp>
        <p:nvSpPr>
          <p:cNvPr id="8" name="Rectangle 7"/>
          <p:cNvSpPr/>
          <p:nvPr/>
        </p:nvSpPr>
        <p:spPr>
          <a:xfrm>
            <a:off x="357158" y="5429264"/>
            <a:ext cx="532870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MPEG-2 codec (4 – 9 Mbit/s)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14546" y="285728"/>
            <a:ext cx="491121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VRSTE CODECA</a:t>
            </a:r>
            <a:endParaRPr lang="bs-Latn-BA" sz="6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42910" y="1500174"/>
            <a:ext cx="4572000" cy="294849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Audio codeci</a:t>
            </a:r>
          </a:p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endParaRPr lang="bs-Latn-BA" sz="3200" dirty="0" smtClean="0">
              <a:solidFill>
                <a:schemeClr val="bg1"/>
              </a:solidFill>
            </a:endParaRPr>
          </a:p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endParaRPr lang="bs-Latn-BA" sz="3200" dirty="0" smtClean="0">
              <a:solidFill>
                <a:schemeClr val="bg1"/>
              </a:solidFill>
            </a:endParaRPr>
          </a:p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endParaRPr lang="bs-Latn-BA" sz="3200" dirty="0" smtClean="0">
              <a:solidFill>
                <a:schemeClr val="bg1"/>
              </a:solidFill>
            </a:endParaRPr>
          </a:p>
          <a:p>
            <a:pPr lvl="0" algn="just">
              <a:spcBef>
                <a:spcPct val="20000"/>
              </a:spcBef>
              <a:buFont typeface="Wingdings" pitchFamily="2" charset="2"/>
              <a:buChar char="v"/>
              <a:defRPr/>
            </a:pPr>
            <a:r>
              <a:rPr lang="bs-Latn-BA" sz="3200" dirty="0" smtClean="0">
                <a:solidFill>
                  <a:schemeClr val="bg1"/>
                </a:solidFill>
              </a:rPr>
              <a:t>Video codeci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282" y="2071678"/>
            <a:ext cx="9644130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algoritam (minimalan broj bita, dobar kvalitet)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MP3</a:t>
            </a:r>
          </a:p>
        </p:txBody>
      </p:sp>
      <p:sp>
        <p:nvSpPr>
          <p:cNvPr id="7" name="Rectangle 6"/>
          <p:cNvSpPr/>
          <p:nvPr/>
        </p:nvSpPr>
        <p:spPr>
          <a:xfrm>
            <a:off x="214282" y="4429132"/>
            <a:ext cx="5500726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“codec packovi”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MPEG-2, MPEG-4</a:t>
            </a:r>
          </a:p>
        </p:txBody>
      </p:sp>
      <p:pic>
        <p:nvPicPr>
          <p:cNvPr id="4" name="Picture 3" descr="http://articles.software.informer.com/articles_uploads/2013/09/K-Lite-Codec-Pack-Setup-Window-410x350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1285860"/>
            <a:ext cx="6858048" cy="52638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ntr" presetSubtype="5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/>
          <p:cNvSpPr txBox="1">
            <a:spLocks/>
          </p:cNvSpPr>
          <p:nvPr/>
        </p:nvSpPr>
        <p:spPr>
          <a:xfrm>
            <a:off x="428596" y="1285860"/>
            <a:ext cx="8229600" cy="492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spcBef>
                <a:spcPct val="20000"/>
              </a:spcBef>
            </a:pPr>
            <a:endParaRPr kumimoji="0" lang="bs-Latn-BA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58" y="214290"/>
            <a:ext cx="8474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NAJPOZNATIJI MULTIMEDIJALNI CODECI</a:t>
            </a:r>
            <a:endParaRPr lang="bs-Latn-BA" sz="4000" dirty="0">
              <a:solidFill>
                <a:schemeClr val="bg1"/>
              </a:solidFill>
            </a:endParaRPr>
          </a:p>
        </p:txBody>
      </p:sp>
      <p:sp>
        <p:nvSpPr>
          <p:cNvPr id="4" name="Content Placeholder 6"/>
          <p:cNvSpPr txBox="1">
            <a:spLocks/>
          </p:cNvSpPr>
          <p:nvPr/>
        </p:nvSpPr>
        <p:spPr>
          <a:xfrm>
            <a:off x="580996" y="1438260"/>
            <a:ext cx="8229600" cy="49292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v"/>
              <a:tabLst/>
              <a:defRPr/>
            </a:pPr>
            <a:r>
              <a:rPr kumimoji="0" lang="bs-Latn-B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MP3 (MPEG-1</a:t>
            </a:r>
            <a:r>
              <a:rPr kumimoji="0" lang="bs-Latn-BA" sz="3200" b="0" i="0" u="none" strike="noStrike" kern="120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ili MPEG-2 Audio Layer III)</a:t>
            </a:r>
          </a:p>
          <a:p>
            <a:pPr algn="just">
              <a:spcBef>
                <a:spcPct val="20000"/>
              </a:spcBef>
            </a:pPr>
            <a:endParaRPr kumimoji="0" lang="bs-Latn-BA" sz="3200" b="0" i="0" u="none" strike="noStrike" kern="1200" cap="none" spc="0" normalizeH="0" baseline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4" descr="C:\Users\Emir\Desktop\Untitled-1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786190"/>
            <a:ext cx="7000924" cy="18417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357126" y="2071678"/>
            <a:ext cx="878687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lossy kompresija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standard u audio industriji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85720" y="1357298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MPEG-2</a:t>
            </a:r>
          </a:p>
        </p:txBody>
      </p:sp>
      <p:sp>
        <p:nvSpPr>
          <p:cNvPr id="3" name="Rectangle 2"/>
          <p:cNvSpPr/>
          <p:nvPr/>
        </p:nvSpPr>
        <p:spPr>
          <a:xfrm>
            <a:off x="357158" y="3500438"/>
            <a:ext cx="821537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MPEG-4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57158" y="214290"/>
            <a:ext cx="84741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NAJPOZNATIJI MULTIMEDIJALNI CODECI</a:t>
            </a:r>
            <a:endParaRPr lang="bs-Latn-BA" sz="4000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4348" y="1928802"/>
            <a:ext cx="7572412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lossy kompresija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format za signal digitalne TV</a:t>
            </a:r>
            <a:endParaRPr lang="bs-Latn-BA" sz="32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14348" y="4143380"/>
            <a:ext cx="8715436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1998. godina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kompresija AV digitalnih podataka</a:t>
            </a:r>
          </a:p>
        </p:txBody>
      </p:sp>
      <p:pic>
        <p:nvPicPr>
          <p:cNvPr id="7" name="Picture 6" descr="File:MPEG.sv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1785926"/>
            <a:ext cx="6143668" cy="36147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8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3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6"/>
          <p:cNvSpPr txBox="1">
            <a:spLocks/>
          </p:cNvSpPr>
          <p:nvPr/>
        </p:nvSpPr>
        <p:spPr>
          <a:xfrm>
            <a:off x="428596" y="1285860"/>
            <a:ext cx="6000792" cy="9286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kumimoji="0" lang="bs-Latn-BA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Lossy</a:t>
            </a:r>
            <a:endParaRPr lang="bs-Latn-BA" sz="3200" dirty="0" smtClean="0">
              <a:solidFill>
                <a:schemeClr val="bg1"/>
              </a:solidFill>
            </a:endParaRPr>
          </a:p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endParaRPr lang="bs-Latn-BA" sz="3200" dirty="0" smtClean="0">
              <a:solidFill>
                <a:schemeClr val="bg1"/>
              </a:solidFill>
            </a:endParaRPr>
          </a:p>
          <a:p>
            <a:pPr lvl="2" algn="just">
              <a:spcBef>
                <a:spcPct val="20000"/>
              </a:spcBef>
            </a:pPr>
            <a:endParaRPr kumimoji="0" lang="bs-Latn-BA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71538" y="285728"/>
            <a:ext cx="712900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bs-Latn-BA" sz="6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KVALITET KOMPRESIJE</a:t>
            </a:r>
            <a:endParaRPr lang="bs-Latn-BA" sz="6000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0034" y="1857364"/>
            <a:ext cx="8072494" cy="11757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odbacivanje nekih dijelova podataka</a:t>
            </a:r>
          </a:p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zvuk, video, slika</a:t>
            </a:r>
          </a:p>
        </p:txBody>
      </p:sp>
      <p:sp>
        <p:nvSpPr>
          <p:cNvPr id="7" name="Rectangle 6"/>
          <p:cNvSpPr/>
          <p:nvPr/>
        </p:nvSpPr>
        <p:spPr>
          <a:xfrm>
            <a:off x="500034" y="4786322"/>
            <a:ext cx="842965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2" algn="just">
              <a:spcBef>
                <a:spcPct val="20000"/>
              </a:spcBef>
              <a:buFont typeface="Wingdings" pitchFamily="2" charset="2"/>
              <a:buChar char="§"/>
            </a:pPr>
            <a:r>
              <a:rPr lang="bs-Latn-BA" sz="3200" dirty="0" smtClean="0">
                <a:solidFill>
                  <a:schemeClr val="bg1"/>
                </a:solidFill>
              </a:rPr>
              <a:t>nekompresovano = kompresovano</a:t>
            </a:r>
          </a:p>
        </p:txBody>
      </p:sp>
      <p:sp>
        <p:nvSpPr>
          <p:cNvPr id="8" name="Rectangle 7"/>
          <p:cNvSpPr/>
          <p:nvPr/>
        </p:nvSpPr>
        <p:spPr>
          <a:xfrm>
            <a:off x="500034" y="4214818"/>
            <a:ext cx="187904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spcBef>
                <a:spcPct val="20000"/>
              </a:spcBef>
              <a:buFont typeface="Wingdings" pitchFamily="2" charset="2"/>
              <a:buChar char="v"/>
            </a:pPr>
            <a:r>
              <a:rPr lang="bs-Latn-BA" sz="3200" dirty="0" smtClean="0">
                <a:solidFill>
                  <a:schemeClr val="bg1"/>
                </a:solidFill>
              </a:rPr>
              <a:t>Lossless</a:t>
            </a:r>
          </a:p>
        </p:txBody>
      </p:sp>
      <p:pic>
        <p:nvPicPr>
          <p:cNvPr id="5" name="Picture 4" descr="jpe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56" y="1285860"/>
            <a:ext cx="6450654" cy="298228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  <p:bldP spid="4" grpId="0"/>
      <p:bldP spid="6" grpId="0"/>
      <p:bldP spid="7" grpId="0"/>
      <p:bldP spid="8" grpId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604" y="2571744"/>
            <a:ext cx="6199646" cy="1107996"/>
          </a:xfrm>
          <a:prstGeom prst="rect">
            <a:avLst/>
          </a:prstGeom>
        </p:spPr>
        <p:txBody>
          <a:bodyPr wrap="none">
            <a:prstTxWarp prst="textArchUp">
              <a:avLst/>
            </a:prstTxWarp>
            <a:spAutoFit/>
          </a:bodyPr>
          <a:lstStyle/>
          <a:p>
            <a:pPr algn="ctr">
              <a:spcBef>
                <a:spcPct val="20000"/>
              </a:spcBef>
            </a:pPr>
            <a:r>
              <a:rPr lang="bs-Latn-BA" sz="6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HVALA NA PAŽNJI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138</Words>
  <Application>Microsoft Office PowerPoint</Application>
  <PresentationFormat>On-screen Show (4:3)</PresentationFormat>
  <Paragraphs>45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Office Theme</vt:lpstr>
      <vt:lpstr>MULTIMEDIJALNI CODECI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Ermina</dc:creator>
  <cp:lastModifiedBy>Ermina</cp:lastModifiedBy>
  <cp:revision>17</cp:revision>
  <dcterms:created xsi:type="dcterms:W3CDTF">2013-12-28T21:38:41Z</dcterms:created>
  <dcterms:modified xsi:type="dcterms:W3CDTF">2013-12-29T13:56:05Z</dcterms:modified>
</cp:coreProperties>
</file>